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3" r:id="rId2"/>
    <p:sldId id="262" r:id="rId3"/>
    <p:sldId id="264" r:id="rId4"/>
    <p:sldId id="265" r:id="rId5"/>
    <p:sldId id="266" r:id="rId6"/>
    <p:sldId id="267" r:id="rId7"/>
    <p:sldId id="26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11C36"/>
    <a:srgbClr val="122039"/>
    <a:srgbClr val="1F1F66"/>
    <a:srgbClr val="111D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3"/>
    <p:restoredTop sz="72941" autoAdjust="0"/>
  </p:normalViewPr>
  <p:slideViewPr>
    <p:cSldViewPr snapToGrid="0" snapToObjects="1">
      <p:cViewPr varScale="1">
        <p:scale>
          <a:sx n="61" d="100"/>
          <a:sy n="61" d="100"/>
        </p:scale>
        <p:origin x="2240"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C58F8-BDAC-4842-8180-293431591ACC}" type="datetimeFigureOut">
              <a:rPr lang="en-US" smtClean="0"/>
              <a:t>10/15/16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EF787D-F4D1-8A45-A10E-7A89B84B9F24}" type="slidenum">
              <a:rPr lang="en-US" smtClean="0"/>
              <a:t>‹#›</a:t>
            </a:fld>
            <a:endParaRPr lang="en-US"/>
          </a:p>
        </p:txBody>
      </p:sp>
    </p:spTree>
    <p:extLst>
      <p:ext uri="{BB962C8B-B14F-4D97-AF65-F5344CB8AC3E}">
        <p14:creationId xmlns:p14="http://schemas.microsoft.com/office/powerpoint/2010/main" val="4040427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Transform Work UK AGM conference for 2016. We passionately believe in the vision we have for transforming secular workplaces in this nation and beyond. This conference day will present to you a broad range of the factors we face and the progress achieved so far. I hope you enjoy the day and benefit from it. Please talk to me and other members of our team during the day so we can get to know each other.</a:t>
            </a:r>
          </a:p>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1</a:t>
            </a:fld>
            <a:endParaRPr lang="en-US"/>
          </a:p>
        </p:txBody>
      </p:sp>
    </p:spTree>
    <p:extLst>
      <p:ext uri="{BB962C8B-B14F-4D97-AF65-F5344CB8AC3E}">
        <p14:creationId xmlns:p14="http://schemas.microsoft.com/office/powerpoint/2010/main" val="81952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Transform Work UK </a:t>
            </a:r>
            <a:r>
              <a:rPr lang="en-US" sz="1200" kern="1200" dirty="0" err="1" smtClean="0">
                <a:solidFill>
                  <a:schemeClr val="tx1"/>
                </a:solidFill>
                <a:effectLst/>
                <a:latin typeface="+mn-lt"/>
                <a:ea typeface="+mn-ea"/>
                <a:cs typeface="+mn-cs"/>
              </a:rPr>
              <a:t>realised</a:t>
            </a:r>
            <a:r>
              <a:rPr lang="en-US" sz="1200" kern="1200" dirty="0" smtClean="0">
                <a:solidFill>
                  <a:schemeClr val="tx1"/>
                </a:solidFill>
                <a:effectLst/>
                <a:latin typeface="+mn-lt"/>
                <a:ea typeface="+mn-ea"/>
                <a:cs typeface="+mn-cs"/>
              </a:rPr>
              <a:t> long ago that in this country there is a huge gap in Christian influence in the secular business houses and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of the nation. Key leaders in secular workplaces are not being pastored. Yet recent business history spells out clearly the need for significant Christian influence, and legislation emphatically permits freedom of expression in every situation and positively implores Christians among others to make their influence felt. It’s not that Christians are not present in the workforces of the nation – they clearly are – and they are eager to be an effective witness, but they often feel isolated and powerless. What’s more in our experience, apart from a few exceptions, employers are more than open to credible Christian influence. But how to make to the difference? </a:t>
            </a:r>
          </a:p>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2</a:t>
            </a:fld>
            <a:endParaRPr lang="en-US"/>
          </a:p>
        </p:txBody>
      </p:sp>
    </p:spTree>
    <p:extLst>
      <p:ext uri="{BB962C8B-B14F-4D97-AF65-F5344CB8AC3E}">
        <p14:creationId xmlns:p14="http://schemas.microsoft.com/office/powerpoint/2010/main" val="106857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view, all this can be changed significantly for the good. </a:t>
            </a:r>
          </a:p>
          <a:p>
            <a:r>
              <a:rPr lang="en-US" sz="1200" kern="1200" dirty="0" smtClean="0">
                <a:solidFill>
                  <a:schemeClr val="tx1"/>
                </a:solidFill>
                <a:effectLst/>
                <a:latin typeface="+mn-lt"/>
                <a:ea typeface="+mn-ea"/>
                <a:cs typeface="+mn-cs"/>
              </a:rPr>
              <a:t>We set out to replicate successful Christian workplace groups with an outward facing style – a style that engages with management to open up the entire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to Christian influence. We set out to develop dynamic best practice and provide matching resources to help Christians make a real difference.</a:t>
            </a:r>
          </a:p>
          <a:p>
            <a:r>
              <a:rPr lang="en-US" sz="1200" kern="1200" dirty="0" smtClean="0">
                <a:solidFill>
                  <a:schemeClr val="tx1"/>
                </a:solidFill>
                <a:effectLst/>
                <a:latin typeface="+mn-lt"/>
                <a:ea typeface="+mn-ea"/>
                <a:cs typeface="+mn-cs"/>
              </a:rPr>
              <a:t>We set out to provide a lively and passionate team that would be always on hand to support and provoke you in establishing Christian workplace groups and in making their presence felt. And we also wanted our team, so passionately do we believe in the vision we have, to energetically seek to increase the numbers of Christian Workplace Groups across the nation. Progress to date sees 400 groups of varying types and sizes on our books. In addition we have 53 individuals in a wide range of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working with us to begin new groups. It is a beginning, and a good one. Let’s go for a thousand!</a:t>
            </a:r>
          </a:p>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3</a:t>
            </a:fld>
            <a:endParaRPr lang="en-US"/>
          </a:p>
        </p:txBody>
      </p:sp>
    </p:spTree>
    <p:extLst>
      <p:ext uri="{BB962C8B-B14F-4D97-AF65-F5344CB8AC3E}">
        <p14:creationId xmlns:p14="http://schemas.microsoft.com/office/powerpoint/2010/main" val="116964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been busy to turn our dreams into reality. Over time, we created Transform Work UK as a registered charity upheld by a team of PRAYER WARRIORS. Our trustees are MICHAEL COVENEY - SUPPORT SERVICES LEAD (STAND, WAVE AND STAY STANDING) TREVOR AND JAYNE PAYNE (IT AND FINANCE LEADS) LILIAN AJOSE (LEGAL LEAD) AND ADRIAN MILES (PUBLICATIONS LEAD – UNWELL TODAY). (ALL SIT) THEN THERE IS ROS TURNER, WHO BOTH TRUSTEE AND A LEAD AMBASSADOR (STAND, WAVE AND STAY STANDING) AND ELIZABETH UKIOMOGBE, LEAD AMBASSADOR (STAND) and OUR TEAM OF AMBASSADORS INCLUDING DAVE LAW, READING,  ALAN HOLDSWORTH, BIRMINGHAM, RICK PEARL, CARDIFF, CATHERINE CROOK, LONDON, AND JOHN KAY, CARDIFF.</a:t>
            </a:r>
          </a:p>
          <a:p>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in Support Services our latest recruits are Joe Walsh (Prayer Team) and Jay Paternoster who helped out in </a:t>
            </a:r>
            <a:r>
              <a:rPr lang="en-US" sz="1200" kern="1200" baseline="0" dirty="0" err="1" smtClean="0">
                <a:solidFill>
                  <a:schemeClr val="tx1"/>
                </a:solidFill>
                <a:effectLst/>
                <a:latin typeface="+mn-lt"/>
                <a:ea typeface="+mn-ea"/>
                <a:cs typeface="+mn-cs"/>
              </a:rPr>
              <a:t>organising</a:t>
            </a:r>
            <a:r>
              <a:rPr lang="en-US" sz="1200" kern="1200" baseline="0" dirty="0" smtClean="0">
                <a:solidFill>
                  <a:schemeClr val="tx1"/>
                </a:solidFill>
                <a:effectLst/>
                <a:latin typeface="+mn-lt"/>
                <a:ea typeface="+mn-ea"/>
                <a:cs typeface="+mn-cs"/>
              </a:rPr>
              <a:t> this conference.</a:t>
            </a: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4</a:t>
            </a:fld>
            <a:endParaRPr lang="en-US"/>
          </a:p>
        </p:txBody>
      </p:sp>
    </p:spTree>
    <p:extLst>
      <p:ext uri="{BB962C8B-B14F-4D97-AF65-F5344CB8AC3E}">
        <p14:creationId xmlns:p14="http://schemas.microsoft.com/office/powerpoint/2010/main" val="39977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finance, while most of our team are volunteers, our lead ambassadors are paid contractors and there is a wide range of other expense. In these days you have to do things to a good standard to meet modern requirements as well as to stay afloat. </a:t>
            </a:r>
          </a:p>
          <a:p>
            <a:r>
              <a:rPr lang="en-US" sz="1200" kern="1200" dirty="0" smtClean="0">
                <a:solidFill>
                  <a:schemeClr val="tx1"/>
                </a:solidFill>
                <a:effectLst/>
                <a:latin typeface="+mn-lt"/>
                <a:ea typeface="+mn-ea"/>
                <a:cs typeface="+mn-cs"/>
              </a:rPr>
              <a:t>On the screen you can see our finances for the last year. We have been funded to the present time by generous donors, some old, some new, without whom we would not be here. To achieve our goals, we need new key donors and new sources of income. We are a faith based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We recently took on an additional Lead Ambassador when we did not have adequate funds but it has not harmed our balances as you can see. We seek to maintain a wise level of balances but we are now ready for another step of faith to engage a third lead ambassador. We also need new key players in a range of roles, possibly including chief executive. Join us!</a:t>
            </a:r>
          </a:p>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5</a:t>
            </a:fld>
            <a:endParaRPr lang="en-US"/>
          </a:p>
        </p:txBody>
      </p:sp>
    </p:spTree>
    <p:extLst>
      <p:ext uri="{BB962C8B-B14F-4D97-AF65-F5344CB8AC3E}">
        <p14:creationId xmlns:p14="http://schemas.microsoft.com/office/powerpoint/2010/main" val="532530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stand then, Transform Work UK, is the largest if not the only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specifically dedicated to the creation and development of Christian Workplace Groups with an outward facing focus. We have in place a highly skilled and passionate team that can only be the gift of God. We have a large number of groups we seek to serve well and we are aiming for increase. With your help, we have unique publications, a dynamic website, prayer support, and more. </a:t>
            </a:r>
          </a:p>
          <a:p>
            <a:r>
              <a:rPr lang="en-US" sz="1200" kern="1200" dirty="0" smtClean="0">
                <a:solidFill>
                  <a:schemeClr val="tx1"/>
                </a:solidFill>
                <a:effectLst/>
                <a:latin typeface="+mn-lt"/>
                <a:ea typeface="+mn-ea"/>
                <a:cs typeface="+mn-cs"/>
              </a:rPr>
              <a:t>We have exciting VISION, clear STRATEGY AND sustained ACTION. </a:t>
            </a:r>
          </a:p>
          <a:p>
            <a:r>
              <a:rPr lang="en-US" sz="1200" kern="1200" dirty="0" smtClean="0">
                <a:solidFill>
                  <a:schemeClr val="tx1"/>
                </a:solidFill>
                <a:effectLst/>
                <a:latin typeface="+mn-lt"/>
                <a:ea typeface="+mn-ea"/>
                <a:cs typeface="+mn-cs"/>
              </a:rPr>
              <a:t>But it has been well said that you cannot display your sailing skills if there is no wind. </a:t>
            </a:r>
          </a:p>
          <a:p>
            <a:r>
              <a:rPr lang="en-US" sz="1200" kern="1200" dirty="0" smtClean="0">
                <a:solidFill>
                  <a:schemeClr val="tx1"/>
                </a:solidFill>
                <a:effectLst/>
                <a:latin typeface="+mn-lt"/>
                <a:ea typeface="+mn-ea"/>
                <a:cs typeface="+mn-cs"/>
              </a:rPr>
              <a:t>What we seek to do is entirely dependent the wind of the Spirit of God.</a:t>
            </a:r>
          </a:p>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6</a:t>
            </a:fld>
            <a:endParaRPr lang="en-US"/>
          </a:p>
        </p:txBody>
      </p:sp>
    </p:spTree>
    <p:extLst>
      <p:ext uri="{BB962C8B-B14F-4D97-AF65-F5344CB8AC3E}">
        <p14:creationId xmlns:p14="http://schemas.microsoft.com/office/powerpoint/2010/main" val="49078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1666, the fire of London started in a bakery and once the fire caught hold, it spread powerfully. We can be the bakery. Once the fire takes hold, if the wind of the Spirit blows on our nation, there are countless thousands of secular workplaces with all their workforces which will feel the effects through what we together are doing today.</a:t>
            </a:r>
          </a:p>
          <a:p>
            <a:r>
              <a:rPr lang="en-US" sz="1200" kern="1200" dirty="0" smtClean="0">
                <a:solidFill>
                  <a:schemeClr val="tx1"/>
                </a:solidFill>
                <a:effectLst/>
                <a:latin typeface="+mn-lt"/>
                <a:ea typeface="+mn-ea"/>
                <a:cs typeface="+mn-cs"/>
              </a:rPr>
              <a:t>May God bless you today.</a:t>
            </a:r>
          </a:p>
          <a:p>
            <a:endParaRPr lang="en-GB" dirty="0"/>
          </a:p>
        </p:txBody>
      </p:sp>
      <p:sp>
        <p:nvSpPr>
          <p:cNvPr id="4" name="Slide Number Placeholder 3"/>
          <p:cNvSpPr>
            <a:spLocks noGrp="1"/>
          </p:cNvSpPr>
          <p:nvPr>
            <p:ph type="sldNum" sz="quarter" idx="10"/>
          </p:nvPr>
        </p:nvSpPr>
        <p:spPr/>
        <p:txBody>
          <a:bodyPr/>
          <a:lstStyle/>
          <a:p>
            <a:fld id="{39EF787D-F4D1-8A45-A10E-7A89B84B9F24}" type="slidenum">
              <a:rPr lang="en-US" smtClean="0"/>
              <a:t>7</a:t>
            </a:fld>
            <a:endParaRPr lang="en-US"/>
          </a:p>
        </p:txBody>
      </p:sp>
    </p:spTree>
    <p:extLst>
      <p:ext uri="{BB962C8B-B14F-4D97-AF65-F5344CB8AC3E}">
        <p14:creationId xmlns:p14="http://schemas.microsoft.com/office/powerpoint/2010/main" val="98134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0907"/>
            <a:ext cx="7772400" cy="1470025"/>
          </a:xfrm>
        </p:spPr>
        <p:txBody>
          <a:bodyPr/>
          <a:lstStyle>
            <a:lvl1pPr>
              <a:defRPr sz="4000" b="1"/>
            </a:lvl1pPr>
          </a:lstStyle>
          <a:p>
            <a:r>
              <a:rPr lang="en-GB" smtClean="0"/>
              <a:t>Click to edit Master title style</a:t>
            </a:r>
            <a:endParaRPr lang="en-US" dirty="0"/>
          </a:p>
        </p:txBody>
      </p:sp>
      <p:sp>
        <p:nvSpPr>
          <p:cNvPr id="3" name="Subtitle 2"/>
          <p:cNvSpPr>
            <a:spLocks noGrp="1"/>
          </p:cNvSpPr>
          <p:nvPr>
            <p:ph type="subTitle" idx="1"/>
          </p:nvPr>
        </p:nvSpPr>
        <p:spPr>
          <a:xfrm>
            <a:off x="1371600" y="3556922"/>
            <a:ext cx="6400800" cy="1752600"/>
          </a:xfrm>
        </p:spPr>
        <p:txBody>
          <a:bodyPr>
            <a:normAutofit/>
          </a:bodyPr>
          <a:lstStyle>
            <a:lvl1pPr marL="0" indent="0" algn="ctr">
              <a:buNone/>
              <a:defRPr sz="2800" b="1" i="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0925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8517" cy="1143000"/>
          </a:xfrm>
        </p:spPr>
        <p:txBody>
          <a:bodyPr/>
          <a:lstStyle>
            <a:lvl1pPr algn="l">
              <a:defRPr sz="4000" b="1"/>
            </a:lvl1pPr>
          </a:lstStyle>
          <a:p>
            <a:r>
              <a:rPr lang="en-GB" smtClean="0"/>
              <a:t>Click to edit Master title style</a:t>
            </a:r>
            <a:endParaRPr lang="en-US"/>
          </a:p>
        </p:txBody>
      </p:sp>
      <p:sp>
        <p:nvSpPr>
          <p:cNvPr id="3" name="Content Placeholder 2"/>
          <p:cNvSpPr>
            <a:spLocks noGrp="1"/>
          </p:cNvSpPr>
          <p:nvPr>
            <p:ph idx="1"/>
          </p:nvPr>
        </p:nvSpPr>
        <p:spPr>
          <a:xfrm>
            <a:off x="457200" y="1736699"/>
            <a:ext cx="8229600" cy="3984084"/>
          </a:xfrm>
        </p:spPr>
        <p:txBody>
          <a:bodyPr>
            <a:normAutofit/>
          </a:bodyPr>
          <a:lstStyle>
            <a:lvl1pPr>
              <a:defRPr sz="2800"/>
            </a:lvl1pPr>
            <a:lvl2pPr>
              <a:defRPr sz="2400"/>
            </a:lvl2pPr>
            <a:lvl3pPr>
              <a:defRPr sz="18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2" name="Slide Number Placeholder 6"/>
          <p:cNvSpPr>
            <a:spLocks noGrp="1"/>
          </p:cNvSpPr>
          <p:nvPr>
            <p:ph type="sldNum" sz="quarter" idx="12"/>
          </p:nvPr>
        </p:nvSpPr>
        <p:spPr>
          <a:xfrm>
            <a:off x="8236634" y="6271944"/>
            <a:ext cx="907366" cy="365126"/>
          </a:xfrm>
          <a:prstGeom prst="rect">
            <a:avLst/>
          </a:prstGeom>
        </p:spPr>
        <p:txBody>
          <a:bodyPr/>
          <a:lstStyle>
            <a:lvl1pPr algn="r">
              <a:defRPr>
                <a:solidFill>
                  <a:schemeClr val="bg1"/>
                </a:solidFill>
              </a:defRPr>
            </a:lvl1pPr>
          </a:lstStyle>
          <a:p>
            <a:fld id="{6ED3766E-0389-5449-81FA-6B68697F56F3}" type="slidenum">
              <a:rPr lang="en-US" smtClean="0"/>
              <a:pPr/>
              <a:t>‹#›</a:t>
            </a:fld>
            <a:endParaRPr lang="en-US"/>
          </a:p>
        </p:txBody>
      </p:sp>
    </p:spTree>
    <p:extLst>
      <p:ext uri="{BB962C8B-B14F-4D97-AF65-F5344CB8AC3E}">
        <p14:creationId xmlns:p14="http://schemas.microsoft.com/office/powerpoint/2010/main" val="261238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2"/>
            <a:ext cx="4038600" cy="406619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2"/>
            <a:ext cx="4038600" cy="406619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2"/>
          </p:nvPr>
        </p:nvSpPr>
        <p:spPr>
          <a:xfrm>
            <a:off x="8236634" y="6271944"/>
            <a:ext cx="907366" cy="365126"/>
          </a:xfrm>
          <a:prstGeom prst="rect">
            <a:avLst/>
          </a:prstGeom>
        </p:spPr>
        <p:txBody>
          <a:bodyPr/>
          <a:lstStyle>
            <a:lvl1pPr algn="r">
              <a:defRPr>
                <a:solidFill>
                  <a:schemeClr val="bg1"/>
                </a:solidFill>
              </a:defRPr>
            </a:lvl1pPr>
          </a:lstStyle>
          <a:p>
            <a:fld id="{6ED3766E-0389-5449-81FA-6B68697F56F3}" type="slidenum">
              <a:rPr lang="en-US" smtClean="0"/>
              <a:pPr/>
              <a:t>‹#›</a:t>
            </a:fld>
            <a:endParaRPr lang="en-US"/>
          </a:p>
        </p:txBody>
      </p:sp>
    </p:spTree>
    <p:extLst>
      <p:ext uri="{BB962C8B-B14F-4D97-AF65-F5344CB8AC3E}">
        <p14:creationId xmlns:p14="http://schemas.microsoft.com/office/powerpoint/2010/main" val="260284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57201" y="2174875"/>
            <a:ext cx="4040188" cy="350847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50847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Slide Number Placeholder 6"/>
          <p:cNvSpPr>
            <a:spLocks noGrp="1"/>
          </p:cNvSpPr>
          <p:nvPr>
            <p:ph type="sldNum" sz="quarter" idx="12"/>
          </p:nvPr>
        </p:nvSpPr>
        <p:spPr>
          <a:xfrm>
            <a:off x="8236634" y="6271944"/>
            <a:ext cx="907366" cy="365126"/>
          </a:xfrm>
          <a:prstGeom prst="rect">
            <a:avLst/>
          </a:prstGeom>
        </p:spPr>
        <p:txBody>
          <a:bodyPr/>
          <a:lstStyle>
            <a:lvl1pPr algn="r">
              <a:defRPr>
                <a:solidFill>
                  <a:schemeClr val="bg1"/>
                </a:solidFill>
              </a:defRPr>
            </a:lvl1pPr>
          </a:lstStyle>
          <a:p>
            <a:fld id="{6ED3766E-0389-5449-81FA-6B68697F56F3}" type="slidenum">
              <a:rPr lang="en-US" smtClean="0"/>
              <a:pPr/>
              <a:t>‹#›</a:t>
            </a:fld>
            <a:endParaRPr lang="en-US"/>
          </a:p>
        </p:txBody>
      </p:sp>
    </p:spTree>
    <p:extLst>
      <p:ext uri="{BB962C8B-B14F-4D97-AF65-F5344CB8AC3E}">
        <p14:creationId xmlns:p14="http://schemas.microsoft.com/office/powerpoint/2010/main" val="92840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6" name="Slide Number Placeholder 6"/>
          <p:cNvSpPr>
            <a:spLocks noGrp="1"/>
          </p:cNvSpPr>
          <p:nvPr>
            <p:ph type="sldNum" sz="quarter" idx="12"/>
          </p:nvPr>
        </p:nvSpPr>
        <p:spPr>
          <a:xfrm>
            <a:off x="8236634" y="6271944"/>
            <a:ext cx="907366" cy="365126"/>
          </a:xfrm>
          <a:prstGeom prst="rect">
            <a:avLst/>
          </a:prstGeom>
        </p:spPr>
        <p:txBody>
          <a:bodyPr/>
          <a:lstStyle>
            <a:lvl1pPr algn="r">
              <a:defRPr>
                <a:solidFill>
                  <a:schemeClr val="bg1"/>
                </a:solidFill>
              </a:defRPr>
            </a:lvl1pPr>
          </a:lstStyle>
          <a:p>
            <a:fld id="{6ED3766E-0389-5449-81FA-6B68697F56F3}" type="slidenum">
              <a:rPr lang="en-US" smtClean="0"/>
              <a:pPr/>
              <a:t>‹#›</a:t>
            </a:fld>
            <a:endParaRPr lang="en-US"/>
          </a:p>
        </p:txBody>
      </p:sp>
    </p:spTree>
    <p:extLst>
      <p:ext uri="{BB962C8B-B14F-4D97-AF65-F5344CB8AC3E}">
        <p14:creationId xmlns:p14="http://schemas.microsoft.com/office/powerpoint/2010/main" val="45223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6"/>
          </a:xfrm>
          <a:prstGeom prst="rect">
            <a:avLst/>
          </a:prstGeom>
        </p:spPr>
        <p:txBody>
          <a:bodyPr/>
          <a:lstStyle/>
          <a:p>
            <a:fld id="{10181098-F112-CB4B-AFCC-F0C2848E7A00}" type="datetimeFigureOut">
              <a:rPr lang="en-US" smtClean="0"/>
              <a:t>10/15/16</a:t>
            </a:fld>
            <a:endParaRPr lang="en-US"/>
          </a:p>
        </p:txBody>
      </p:sp>
      <p:sp>
        <p:nvSpPr>
          <p:cNvPr id="3" name="Footer Placeholder 2"/>
          <p:cNvSpPr>
            <a:spLocks noGrp="1"/>
          </p:cNvSpPr>
          <p:nvPr>
            <p:ph type="ftr" sz="quarter" idx="11"/>
          </p:nvPr>
        </p:nvSpPr>
        <p:spPr>
          <a:xfrm>
            <a:off x="3124200" y="6356350"/>
            <a:ext cx="2895600" cy="365126"/>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6"/>
          </a:xfrm>
          <a:prstGeom prst="rect">
            <a:avLst/>
          </a:prstGeom>
        </p:spPr>
        <p:txBody>
          <a:bodyPr/>
          <a:lstStyle/>
          <a:p>
            <a:fld id="{6ED3766E-0389-5449-81FA-6B68697F56F3}" type="slidenum">
              <a:rPr lang="en-US" smtClean="0"/>
              <a:t>‹#›</a:t>
            </a:fld>
            <a:endParaRPr lang="en-US"/>
          </a:p>
        </p:txBody>
      </p:sp>
    </p:spTree>
    <p:extLst>
      <p:ext uri="{BB962C8B-B14F-4D97-AF65-F5344CB8AC3E}">
        <p14:creationId xmlns:p14="http://schemas.microsoft.com/office/powerpoint/2010/main" val="151909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6"/>
          </a:xfrm>
          <a:prstGeom prst="rect">
            <a:avLst/>
          </a:prstGeom>
        </p:spPr>
        <p:txBody>
          <a:bodyPr/>
          <a:lstStyle/>
          <a:p>
            <a:fld id="{10181098-F112-CB4B-AFCC-F0C2848E7A00}" type="datetimeFigureOut">
              <a:rPr lang="en-US" smtClean="0"/>
              <a:t>10/15/16</a:t>
            </a:fld>
            <a:endParaRPr lang="en-US"/>
          </a:p>
        </p:txBody>
      </p:sp>
      <p:sp>
        <p:nvSpPr>
          <p:cNvPr id="6" name="Footer Placeholder 5"/>
          <p:cNvSpPr>
            <a:spLocks noGrp="1"/>
          </p:cNvSpPr>
          <p:nvPr>
            <p:ph type="ftr" sz="quarter" idx="11"/>
          </p:nvPr>
        </p:nvSpPr>
        <p:spPr>
          <a:xfrm>
            <a:off x="3124200" y="6356350"/>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6"/>
          </a:xfrm>
          <a:prstGeom prst="rect">
            <a:avLst/>
          </a:prstGeom>
        </p:spPr>
        <p:txBody>
          <a:bodyPr/>
          <a:lstStyle/>
          <a:p>
            <a:fld id="{6ED3766E-0389-5449-81FA-6B68697F56F3}" type="slidenum">
              <a:rPr lang="en-US" smtClean="0"/>
              <a:t>‹#›</a:t>
            </a:fld>
            <a:endParaRPr lang="en-US"/>
          </a:p>
        </p:txBody>
      </p:sp>
    </p:spTree>
    <p:extLst>
      <p:ext uri="{BB962C8B-B14F-4D97-AF65-F5344CB8AC3E}">
        <p14:creationId xmlns:p14="http://schemas.microsoft.com/office/powerpoint/2010/main" val="353646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46917"/>
            <a:ext cx="5486400" cy="566738"/>
          </a:xfrm>
        </p:spPr>
        <p:txBody>
          <a:bodyPr anchor="b"/>
          <a:lstStyle>
            <a:lvl1pPr algn="l">
              <a:defRPr sz="15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373414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913655"/>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8" name="Slide Number Placeholder 6"/>
          <p:cNvSpPr>
            <a:spLocks noGrp="1"/>
          </p:cNvSpPr>
          <p:nvPr>
            <p:ph type="sldNum" sz="quarter" idx="12"/>
          </p:nvPr>
        </p:nvSpPr>
        <p:spPr>
          <a:xfrm>
            <a:off x="8236634" y="6271944"/>
            <a:ext cx="907366" cy="365126"/>
          </a:xfrm>
          <a:prstGeom prst="rect">
            <a:avLst/>
          </a:prstGeom>
        </p:spPr>
        <p:txBody>
          <a:bodyPr/>
          <a:lstStyle>
            <a:lvl1pPr algn="r">
              <a:defRPr>
                <a:solidFill>
                  <a:schemeClr val="bg1"/>
                </a:solidFill>
              </a:defRPr>
            </a:lvl1pPr>
          </a:lstStyle>
          <a:p>
            <a:fld id="{6ED3766E-0389-5449-81FA-6B68697F56F3}" type="slidenum">
              <a:rPr lang="en-US" smtClean="0"/>
              <a:pPr/>
              <a:t>‹#›</a:t>
            </a:fld>
            <a:endParaRPr lang="en-US"/>
          </a:p>
        </p:txBody>
      </p:sp>
    </p:spTree>
    <p:extLst>
      <p:ext uri="{BB962C8B-B14F-4D97-AF65-F5344CB8AC3E}">
        <p14:creationId xmlns:p14="http://schemas.microsoft.com/office/powerpoint/2010/main" val="3220617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816991" cy="1143000"/>
          </a:xfrm>
          <a:prstGeom prst="rect">
            <a:avLst/>
          </a:prstGeom>
        </p:spPr>
        <p:txBody>
          <a:bodyPr vert="horz" lIns="91440" tIns="45720" rIns="91440" bIns="45720" rtlCol="0" anchor="ctr">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736700"/>
            <a:ext cx="8229600" cy="3957354"/>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grpSp>
        <p:nvGrpSpPr>
          <p:cNvPr id="11" name="Group 10"/>
          <p:cNvGrpSpPr/>
          <p:nvPr userDrawn="1"/>
        </p:nvGrpSpPr>
        <p:grpSpPr>
          <a:xfrm>
            <a:off x="6850966" y="-1439544"/>
            <a:ext cx="3181823" cy="2808275"/>
            <a:chOff x="6835397" y="-1709111"/>
            <a:chExt cx="3511863" cy="3336050"/>
          </a:xfrm>
        </p:grpSpPr>
        <p:sp>
          <p:nvSpPr>
            <p:cNvPr id="9" name="Oval 8"/>
            <p:cNvSpPr/>
            <p:nvPr userDrawn="1"/>
          </p:nvSpPr>
          <p:spPr>
            <a:xfrm>
              <a:off x="6835397" y="-1709111"/>
              <a:ext cx="3511863" cy="3336050"/>
            </a:xfrm>
            <a:prstGeom prst="ellipse">
              <a:avLst/>
            </a:prstGeom>
            <a:noFill/>
            <a:ln w="1143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TWUK Logo HQ cutout.psd"/>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05792" y="335751"/>
              <a:ext cx="1791174" cy="783757"/>
            </a:xfrm>
            <a:prstGeom prst="rect">
              <a:avLst/>
            </a:prstGeom>
          </p:spPr>
        </p:pic>
      </p:grpSp>
      <p:grpSp>
        <p:nvGrpSpPr>
          <p:cNvPr id="7" name="Group 6"/>
          <p:cNvGrpSpPr/>
          <p:nvPr userDrawn="1"/>
        </p:nvGrpSpPr>
        <p:grpSpPr>
          <a:xfrm>
            <a:off x="-60480" y="5805900"/>
            <a:ext cx="9374584" cy="1052101"/>
            <a:chOff x="-60480" y="5805900"/>
            <a:chExt cx="9374584" cy="1052101"/>
          </a:xfrm>
        </p:grpSpPr>
        <p:sp>
          <p:nvSpPr>
            <p:cNvPr id="8" name="Rectangle 7"/>
            <p:cNvSpPr/>
            <p:nvPr/>
          </p:nvSpPr>
          <p:spPr>
            <a:xfrm>
              <a:off x="-60480" y="5805900"/>
              <a:ext cx="9374584" cy="1052101"/>
            </a:xfrm>
            <a:prstGeom prst="rect">
              <a:avLst/>
            </a:prstGeom>
            <a:solidFill>
              <a:srgbClr val="111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89915" y="5948470"/>
              <a:ext cx="3566160" cy="700192"/>
            </a:xfrm>
            <a:prstGeom prst="rect">
              <a:avLst/>
            </a:prstGeom>
          </p:spPr>
          <p:txBody>
            <a:bodyPr wrap="square">
              <a:spAutoFit/>
            </a:bodyPr>
            <a:lstStyle/>
            <a:p>
              <a:pPr algn="ctr">
                <a:spcAft>
                  <a:spcPts val="900"/>
                </a:spcAft>
              </a:pPr>
              <a:r>
                <a:rPr lang="en-US" sz="2000" b="1" dirty="0" smtClean="0">
                  <a:solidFill>
                    <a:schemeClr val="bg1"/>
                  </a:solidFill>
                </a:rPr>
                <a:t>www.transformworkuk.org</a:t>
              </a:r>
              <a:endParaRPr lang="en-US" sz="2000" b="1" dirty="0">
                <a:solidFill>
                  <a:schemeClr val="bg1"/>
                </a:solidFill>
              </a:endParaRPr>
            </a:p>
            <a:p>
              <a:pPr algn="ctr"/>
              <a:r>
                <a:rPr lang="en-US" sz="1200" b="1" dirty="0">
                  <a:solidFill>
                    <a:schemeClr val="bg1"/>
                  </a:solidFill>
                </a:rPr>
                <a:t>Registered Charity No. 1120053</a:t>
              </a:r>
            </a:p>
          </p:txBody>
        </p:sp>
        <p:cxnSp>
          <p:nvCxnSpPr>
            <p:cNvPr id="13" name="Straight Connector 12"/>
            <p:cNvCxnSpPr/>
            <p:nvPr/>
          </p:nvCxnSpPr>
          <p:spPr>
            <a:xfrm>
              <a:off x="-60480" y="5805900"/>
              <a:ext cx="9374584"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4344093" y="6032878"/>
              <a:ext cx="4145760" cy="584775"/>
            </a:xfrm>
            <a:prstGeom prst="rect">
              <a:avLst/>
            </a:prstGeom>
          </p:spPr>
          <p:txBody>
            <a:bodyPr wrap="square">
              <a:spAutoFit/>
            </a:bodyPr>
            <a:lstStyle/>
            <a:p>
              <a:pPr algn="ctr">
                <a:spcAft>
                  <a:spcPts val="900"/>
                </a:spcAft>
              </a:pPr>
              <a:r>
                <a:rPr lang="en-US" sz="1600" b="1" i="1" dirty="0" smtClean="0">
                  <a:solidFill>
                    <a:schemeClr val="bg1"/>
                  </a:solidFill>
                </a:rPr>
                <a:t>National</a:t>
              </a:r>
              <a:r>
                <a:rPr lang="en-US" sz="1600" b="1" i="1" baseline="0" dirty="0" smtClean="0">
                  <a:solidFill>
                    <a:schemeClr val="bg1"/>
                  </a:solidFill>
                </a:rPr>
                <a:t> C</a:t>
              </a:r>
              <a:r>
                <a:rPr lang="en-US" sz="1600" b="1" i="1" dirty="0" smtClean="0">
                  <a:solidFill>
                    <a:schemeClr val="bg1"/>
                  </a:solidFill>
                </a:rPr>
                <a:t>onference</a:t>
              </a:r>
              <a:r>
                <a:rPr lang="en-US" sz="1600" b="1" i="1" baseline="0" dirty="0" smtClean="0">
                  <a:solidFill>
                    <a:schemeClr val="bg1"/>
                  </a:solidFill>
                </a:rPr>
                <a:t> 2016:  </a:t>
              </a:r>
              <a:r>
                <a:rPr lang="en-US" sz="1600" b="1" i="1" dirty="0" smtClean="0">
                  <a:solidFill>
                    <a:schemeClr val="bg1"/>
                  </a:solidFill>
                </a:rPr>
                <a:t>How</a:t>
              </a:r>
              <a:r>
                <a:rPr lang="en-US" sz="1600" b="1" i="1" baseline="0" dirty="0" smtClean="0">
                  <a:solidFill>
                    <a:schemeClr val="bg1"/>
                  </a:solidFill>
                </a:rPr>
                <a:t> God Uses Christian Groups to Transform the  Workplace </a:t>
              </a:r>
              <a:endParaRPr lang="en-US" sz="1050" b="1" i="1" dirty="0">
                <a:solidFill>
                  <a:schemeClr val="bg1"/>
                </a:solidFill>
              </a:endParaRPr>
            </a:p>
          </p:txBody>
        </p:sp>
      </p:grpSp>
    </p:spTree>
    <p:extLst>
      <p:ext uri="{BB962C8B-B14F-4D97-AF65-F5344CB8AC3E}">
        <p14:creationId xmlns:p14="http://schemas.microsoft.com/office/powerpoint/2010/main" val="156942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342900" rtl="0" eaLnBrk="1" latinLnBrk="0" hangingPunct="1">
        <a:spcBef>
          <a:spcPct val="0"/>
        </a:spcBef>
        <a:buNone/>
        <a:defRPr sz="24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1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5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91200"/>
          </a:xfrm>
          <a:prstGeom prst="rect">
            <a:avLst/>
          </a:prstGeom>
        </p:spPr>
      </p:pic>
      <p:grpSp>
        <p:nvGrpSpPr>
          <p:cNvPr id="5" name="Group 4"/>
          <p:cNvGrpSpPr/>
          <p:nvPr/>
        </p:nvGrpSpPr>
        <p:grpSpPr>
          <a:xfrm>
            <a:off x="6528816" y="36576"/>
            <a:ext cx="2590636" cy="1280160"/>
            <a:chOff x="6528816" y="36576"/>
            <a:chExt cx="2590636" cy="1280160"/>
          </a:xfrm>
        </p:grpSpPr>
        <p:sp>
          <p:nvSpPr>
            <p:cNvPr id="6" name="Rounded Rectangle 5"/>
            <p:cNvSpPr/>
            <p:nvPr/>
          </p:nvSpPr>
          <p:spPr>
            <a:xfrm>
              <a:off x="6528816" y="36576"/>
              <a:ext cx="2590636" cy="1280160"/>
            </a:xfrm>
            <a:prstGeom prst="roundRect">
              <a:avLst/>
            </a:prstGeom>
            <a:solidFill>
              <a:schemeClr val="bg1">
                <a:alpha val="76000"/>
              </a:schemeClr>
            </a:solidFill>
            <a:ln>
              <a:noFill/>
            </a:ln>
            <a:effectLst>
              <a:outerShdw blurRad="40000" dist="23000" dir="5400000" rotWithShape="0">
                <a:srgbClr val="000000">
                  <a:alpha val="35000"/>
                </a:srgbClr>
              </a:outerShdw>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descr="TWUK Logo HQ cutout.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81814"/>
              <a:ext cx="2041996" cy="830171"/>
            </a:xfrm>
            <a:prstGeom prst="rect">
              <a:avLst/>
            </a:prstGeom>
          </p:spPr>
        </p:pic>
      </p:grpSp>
      <p:sp>
        <p:nvSpPr>
          <p:cNvPr id="9" name="Rounded Rectangle 8"/>
          <p:cNvSpPr/>
          <p:nvPr/>
        </p:nvSpPr>
        <p:spPr>
          <a:xfrm>
            <a:off x="685800" y="1795084"/>
            <a:ext cx="7772400" cy="1976816"/>
          </a:xfrm>
          <a:prstGeom prst="roundRect">
            <a:avLst/>
          </a:prstGeom>
          <a:solidFill>
            <a:schemeClr val="bg1">
              <a:alpha val="76000"/>
            </a:schemeClr>
          </a:solidFill>
          <a:ln>
            <a:noFill/>
          </a:ln>
          <a:effectLst>
            <a:outerShdw blurRad="40000" dist="23000" dir="5400000" rotWithShape="0">
              <a:srgbClr val="000000">
                <a:alpha val="35000"/>
              </a:srgbClr>
            </a:outerShdw>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2139605"/>
            <a:ext cx="7772400" cy="1287774"/>
          </a:xfrm>
        </p:spPr>
        <p:txBody>
          <a:bodyPr/>
          <a:lstStyle/>
          <a:p>
            <a:r>
              <a:rPr lang="en-GB" sz="4000" b="1" dirty="0" smtClean="0"/>
              <a:t>Championing Christian </a:t>
            </a:r>
            <a:r>
              <a:rPr lang="en-GB" sz="4000" b="1" dirty="0" smtClean="0"/>
              <a:t>Workplace </a:t>
            </a:r>
            <a:r>
              <a:rPr lang="en-GB" sz="4000" b="1" dirty="0" smtClean="0"/>
              <a:t>Groups</a:t>
            </a:r>
            <a:endParaRPr lang="en-GB" sz="4000" b="1" dirty="0"/>
          </a:p>
        </p:txBody>
      </p:sp>
      <p:sp>
        <p:nvSpPr>
          <p:cNvPr id="10" name="Rounded Rectangle 9"/>
          <p:cNvSpPr/>
          <p:nvPr/>
        </p:nvSpPr>
        <p:spPr>
          <a:xfrm>
            <a:off x="2076450" y="3867150"/>
            <a:ext cx="5105400" cy="1548647"/>
          </a:xfrm>
          <a:prstGeom prst="roundRect">
            <a:avLst/>
          </a:prstGeom>
          <a:solidFill>
            <a:schemeClr val="bg1">
              <a:alpha val="76000"/>
            </a:schemeClr>
          </a:solidFill>
          <a:ln>
            <a:noFill/>
          </a:ln>
          <a:effectLst>
            <a:outerShdw blurRad="40000" dist="23000" dir="5400000" rotWithShape="0">
              <a:srgbClr val="000000">
                <a:alpha val="35000"/>
              </a:srgbClr>
            </a:outerShdw>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Subtitle 6"/>
          <p:cNvSpPr>
            <a:spLocks noGrp="1"/>
          </p:cNvSpPr>
          <p:nvPr>
            <p:ph type="subTitle" idx="1"/>
          </p:nvPr>
        </p:nvSpPr>
        <p:spPr>
          <a:xfrm>
            <a:off x="1371600" y="4116420"/>
            <a:ext cx="6400800" cy="1204127"/>
          </a:xfrm>
        </p:spPr>
        <p:txBody>
          <a:bodyPr>
            <a:normAutofit/>
          </a:bodyPr>
          <a:lstStyle/>
          <a:p>
            <a:r>
              <a:rPr lang="en-GB" sz="2800" b="1" dirty="0" smtClean="0">
                <a:solidFill>
                  <a:schemeClr val="tx1"/>
                </a:solidFill>
              </a:rPr>
              <a:t>Jeff Steady</a:t>
            </a:r>
            <a:endParaRPr lang="en-GB" sz="2800" b="1" dirty="0" smtClean="0">
              <a:solidFill>
                <a:schemeClr val="tx1"/>
              </a:solidFill>
            </a:endParaRPr>
          </a:p>
          <a:p>
            <a:r>
              <a:rPr lang="en-GB" sz="2800" b="1" dirty="0" smtClean="0">
                <a:solidFill>
                  <a:schemeClr val="tx1"/>
                </a:solidFill>
              </a:rPr>
              <a:t>Chair, Transform </a:t>
            </a:r>
            <a:r>
              <a:rPr lang="en-GB" sz="2800" b="1" dirty="0" smtClean="0">
                <a:solidFill>
                  <a:schemeClr val="tx1"/>
                </a:solidFill>
              </a:rPr>
              <a:t>Work UK </a:t>
            </a:r>
          </a:p>
        </p:txBody>
      </p:sp>
    </p:spTree>
    <p:extLst>
      <p:ext uri="{BB962C8B-B14F-4D97-AF65-F5344CB8AC3E}">
        <p14:creationId xmlns:p14="http://schemas.microsoft.com/office/powerpoint/2010/main" val="1561095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The Challenge</a:t>
            </a:r>
            <a:endParaRPr lang="en-GB" sz="4000" dirty="0"/>
          </a:p>
        </p:txBody>
      </p:sp>
      <p:sp>
        <p:nvSpPr>
          <p:cNvPr id="3" name="Content Placeholder 2"/>
          <p:cNvSpPr>
            <a:spLocks noGrp="1"/>
          </p:cNvSpPr>
          <p:nvPr>
            <p:ph idx="1"/>
          </p:nvPr>
        </p:nvSpPr>
        <p:spPr>
          <a:xfrm>
            <a:off x="457200" y="1702044"/>
            <a:ext cx="3353657" cy="2478071"/>
          </a:xfrm>
        </p:spPr>
        <p:txBody>
          <a:bodyPr>
            <a:normAutofit/>
          </a:bodyPr>
          <a:lstStyle/>
          <a:p>
            <a:r>
              <a:rPr lang="en-GB" dirty="0" smtClean="0"/>
              <a:t>Christian Influence in the workplace</a:t>
            </a:r>
          </a:p>
          <a:p>
            <a:r>
              <a:rPr lang="en-GB" dirty="0" smtClean="0"/>
              <a:t>Christians feeling isolated and powerless</a:t>
            </a:r>
            <a:endParaRPr lang="en-GB" dirty="0"/>
          </a:p>
        </p:txBody>
      </p:sp>
      <p:pic>
        <p:nvPicPr>
          <p:cNvPr id="1026" name="Picture 2" descr="mage result for Christian influence gap in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857" y="1702044"/>
            <a:ext cx="4729719" cy="24780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63766" y="4662588"/>
            <a:ext cx="5537093" cy="584775"/>
          </a:xfrm>
          <a:prstGeom prst="rect">
            <a:avLst/>
          </a:prstGeom>
        </p:spPr>
        <p:txBody>
          <a:bodyPr wrap="none">
            <a:spAutoFit/>
          </a:bodyPr>
          <a:lstStyle/>
          <a:p>
            <a:r>
              <a:rPr lang="en-GB" sz="3200" b="1" i="1" dirty="0" smtClean="0"/>
              <a:t>How do you make </a:t>
            </a:r>
            <a:r>
              <a:rPr lang="en-GB" sz="3200" b="1" i="1" smtClean="0"/>
              <a:t>a difference?</a:t>
            </a:r>
            <a:endParaRPr lang="en-GB" sz="3200" b="1" i="1" dirty="0"/>
          </a:p>
        </p:txBody>
      </p:sp>
    </p:spTree>
    <p:extLst>
      <p:ext uri="{BB962C8B-B14F-4D97-AF65-F5344CB8AC3E}">
        <p14:creationId xmlns:p14="http://schemas.microsoft.com/office/powerpoint/2010/main" val="23709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Transform Work Response</a:t>
            </a:r>
            <a:endParaRPr lang="en-GB" dirty="0"/>
          </a:p>
        </p:txBody>
      </p:sp>
      <p:sp>
        <p:nvSpPr>
          <p:cNvPr id="3" name="Content Placeholder 2"/>
          <p:cNvSpPr>
            <a:spLocks noGrp="1"/>
          </p:cNvSpPr>
          <p:nvPr>
            <p:ph idx="1"/>
          </p:nvPr>
        </p:nvSpPr>
        <p:spPr>
          <a:xfrm>
            <a:off x="457200" y="2174926"/>
            <a:ext cx="3668233" cy="3160145"/>
          </a:xfrm>
        </p:spPr>
        <p:txBody>
          <a:bodyPr/>
          <a:lstStyle/>
          <a:p>
            <a:r>
              <a:rPr lang="en-GB" dirty="0" smtClean="0"/>
              <a:t>Outward facing</a:t>
            </a:r>
          </a:p>
          <a:p>
            <a:r>
              <a:rPr lang="en-GB" dirty="0" smtClean="0"/>
              <a:t>Engages with management</a:t>
            </a:r>
          </a:p>
          <a:p>
            <a:r>
              <a:rPr lang="en-GB" dirty="0" smtClean="0"/>
              <a:t>Open to entire organisation</a:t>
            </a:r>
            <a:endParaRPr lang="en-GB" dirty="0"/>
          </a:p>
        </p:txBody>
      </p:sp>
      <p:pic>
        <p:nvPicPr>
          <p:cNvPr id="3074" name="Picture 2" descr="mage result for christian workplace gro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426" y="2174926"/>
            <a:ext cx="5282582" cy="30620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417638"/>
            <a:ext cx="4938531" cy="584775"/>
          </a:xfrm>
          <a:prstGeom prst="rect">
            <a:avLst/>
          </a:prstGeom>
        </p:spPr>
        <p:txBody>
          <a:bodyPr wrap="none">
            <a:spAutoFit/>
          </a:bodyPr>
          <a:lstStyle/>
          <a:p>
            <a:r>
              <a:rPr lang="en-GB" sz="3200"/>
              <a:t>Christian Workplace Groups:</a:t>
            </a:r>
            <a:endParaRPr lang="en-GB" sz="3200" dirty="0"/>
          </a:p>
        </p:txBody>
      </p:sp>
    </p:spTree>
    <p:extLst>
      <p:ext uri="{BB962C8B-B14F-4D97-AF65-F5344CB8AC3E}">
        <p14:creationId xmlns:p14="http://schemas.microsoft.com/office/powerpoint/2010/main" val="356724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b="1" dirty="0" smtClean="0"/>
              <a:t>Transform Work Team</a:t>
            </a:r>
            <a:endParaRPr lang="en-GB" sz="4000" b="1" dirty="0"/>
          </a:p>
        </p:txBody>
      </p:sp>
      <p:sp>
        <p:nvSpPr>
          <p:cNvPr id="3" name="Content Placeholder 2"/>
          <p:cNvSpPr>
            <a:spLocks noGrp="1"/>
          </p:cNvSpPr>
          <p:nvPr>
            <p:ph sz="half" idx="1"/>
          </p:nvPr>
        </p:nvSpPr>
        <p:spPr>
          <a:xfrm>
            <a:off x="457200" y="1935126"/>
            <a:ext cx="4038600" cy="3731274"/>
          </a:xfrm>
        </p:spPr>
        <p:txBody>
          <a:bodyPr>
            <a:normAutofit/>
          </a:bodyPr>
          <a:lstStyle/>
          <a:p>
            <a:pPr marL="0" indent="0">
              <a:buNone/>
            </a:pPr>
            <a:r>
              <a:rPr lang="en-GB" sz="2000" b="1" dirty="0"/>
              <a:t>Lead </a:t>
            </a:r>
            <a:r>
              <a:rPr lang="en-GB" sz="2000" b="1" dirty="0" smtClean="0"/>
              <a:t>– </a:t>
            </a:r>
            <a:r>
              <a:rPr lang="en-GB" sz="2000" dirty="0" smtClean="0">
                <a:solidFill>
                  <a:srgbClr val="7030A0"/>
                </a:solidFill>
              </a:rPr>
              <a:t>Jeff Steady</a:t>
            </a:r>
          </a:p>
          <a:p>
            <a:pPr marL="0" indent="0">
              <a:buNone/>
            </a:pPr>
            <a:r>
              <a:rPr lang="en-GB" sz="2000" b="1" dirty="0" smtClean="0"/>
              <a:t>Lead Ambassadors:</a:t>
            </a:r>
          </a:p>
          <a:p>
            <a:r>
              <a:rPr lang="en-GB" sz="2000" dirty="0" err="1" smtClean="0">
                <a:solidFill>
                  <a:srgbClr val="7030A0"/>
                </a:solidFill>
              </a:rPr>
              <a:t>Ros</a:t>
            </a:r>
            <a:r>
              <a:rPr lang="en-GB" sz="2000" dirty="0" smtClean="0">
                <a:solidFill>
                  <a:srgbClr val="7030A0"/>
                </a:solidFill>
              </a:rPr>
              <a:t> Turner </a:t>
            </a:r>
          </a:p>
          <a:p>
            <a:r>
              <a:rPr lang="en-GB" sz="2000" dirty="0" smtClean="0"/>
              <a:t>Elizabeth </a:t>
            </a:r>
            <a:r>
              <a:rPr lang="en-GB" sz="2000" dirty="0" err="1" smtClean="0"/>
              <a:t>Ukiomogbe</a:t>
            </a:r>
            <a:endParaRPr lang="en-GB" sz="2000" dirty="0" smtClean="0"/>
          </a:p>
          <a:p>
            <a:pPr marL="0" indent="0">
              <a:buNone/>
            </a:pPr>
            <a:r>
              <a:rPr lang="en-GB" sz="2000" b="1" dirty="0" smtClean="0"/>
              <a:t>Ambassadors:</a:t>
            </a:r>
          </a:p>
          <a:p>
            <a:r>
              <a:rPr lang="en-US" sz="2000" dirty="0" smtClean="0"/>
              <a:t>Dave Law, Reading</a:t>
            </a:r>
          </a:p>
          <a:p>
            <a:r>
              <a:rPr lang="en-US" sz="2000" dirty="0" smtClean="0"/>
              <a:t>Alan </a:t>
            </a:r>
            <a:r>
              <a:rPr lang="en-US" sz="2000" dirty="0" err="1" smtClean="0"/>
              <a:t>Holdsworth</a:t>
            </a:r>
            <a:r>
              <a:rPr lang="en-US" sz="2000" dirty="0" smtClean="0"/>
              <a:t>, Birmingham</a:t>
            </a:r>
          </a:p>
          <a:p>
            <a:r>
              <a:rPr lang="en-US" sz="2000" dirty="0" smtClean="0"/>
              <a:t>Rick Pearl, Cardiff</a:t>
            </a:r>
          </a:p>
          <a:p>
            <a:r>
              <a:rPr lang="en-US" sz="2000" dirty="0" smtClean="0"/>
              <a:t>Catherine Crook, London</a:t>
            </a:r>
          </a:p>
          <a:p>
            <a:r>
              <a:rPr lang="en-US" sz="2000" dirty="0" smtClean="0"/>
              <a:t>John Kay, Cardiff</a:t>
            </a:r>
          </a:p>
          <a:p>
            <a:endParaRPr lang="en-GB" dirty="0" smtClean="0"/>
          </a:p>
        </p:txBody>
      </p:sp>
      <p:sp>
        <p:nvSpPr>
          <p:cNvPr id="4" name="Content Placeholder 3"/>
          <p:cNvSpPr>
            <a:spLocks noGrp="1"/>
          </p:cNvSpPr>
          <p:nvPr>
            <p:ph sz="half" idx="2"/>
          </p:nvPr>
        </p:nvSpPr>
        <p:spPr>
          <a:xfrm>
            <a:off x="4648199" y="1956391"/>
            <a:ext cx="4283149" cy="3731274"/>
          </a:xfrm>
        </p:spPr>
        <p:txBody>
          <a:bodyPr>
            <a:normAutofit/>
          </a:bodyPr>
          <a:lstStyle/>
          <a:p>
            <a:pPr marL="0" indent="0">
              <a:buNone/>
            </a:pPr>
            <a:r>
              <a:rPr lang="en-GB" sz="2000" b="1" dirty="0"/>
              <a:t>Lead </a:t>
            </a:r>
            <a:r>
              <a:rPr lang="en-GB" sz="2000" b="1" dirty="0" smtClean="0"/>
              <a:t>– </a:t>
            </a:r>
            <a:r>
              <a:rPr lang="en-GB" sz="2000" dirty="0" smtClean="0">
                <a:solidFill>
                  <a:srgbClr val="7030A0"/>
                </a:solidFill>
              </a:rPr>
              <a:t>Michael Coveney</a:t>
            </a:r>
          </a:p>
          <a:p>
            <a:r>
              <a:rPr lang="en-GB" sz="2000" dirty="0" smtClean="0">
                <a:solidFill>
                  <a:srgbClr val="7030A0"/>
                </a:solidFill>
              </a:rPr>
              <a:t>Adrian Miles </a:t>
            </a:r>
            <a:r>
              <a:rPr lang="en-GB" sz="2000" dirty="0" smtClean="0"/>
              <a:t>– Publications</a:t>
            </a:r>
          </a:p>
          <a:p>
            <a:r>
              <a:rPr lang="en-GB" sz="2000" dirty="0" smtClean="0">
                <a:solidFill>
                  <a:srgbClr val="7030A0"/>
                </a:solidFill>
              </a:rPr>
              <a:t>Trevor Payne </a:t>
            </a:r>
            <a:r>
              <a:rPr lang="en-GB" sz="2000" dirty="0" smtClean="0"/>
              <a:t>– Website, Newsletters</a:t>
            </a:r>
          </a:p>
          <a:p>
            <a:r>
              <a:rPr lang="en-GB" sz="2000" dirty="0" smtClean="0">
                <a:solidFill>
                  <a:srgbClr val="7030A0"/>
                </a:solidFill>
              </a:rPr>
              <a:t>Jayne Payne </a:t>
            </a:r>
            <a:r>
              <a:rPr lang="en-GB" sz="2000" dirty="0" smtClean="0"/>
              <a:t>– Finance &amp; Admin</a:t>
            </a:r>
          </a:p>
          <a:p>
            <a:r>
              <a:rPr lang="en-GB" sz="2000" dirty="0" smtClean="0"/>
              <a:t>Lilian Ajose – Legal</a:t>
            </a:r>
          </a:p>
          <a:p>
            <a:r>
              <a:rPr lang="en-GB" sz="2000" dirty="0" smtClean="0"/>
              <a:t>Joe Walsh – Prayer</a:t>
            </a:r>
          </a:p>
          <a:p>
            <a:r>
              <a:rPr lang="en-GB" sz="2000" dirty="0" smtClean="0"/>
              <a:t>Jay Paternoster - Admin</a:t>
            </a:r>
            <a:endParaRPr lang="en-GB" sz="2000" dirty="0"/>
          </a:p>
          <a:p>
            <a:endParaRPr lang="en-GB" sz="2000" dirty="0"/>
          </a:p>
        </p:txBody>
      </p:sp>
      <p:sp>
        <p:nvSpPr>
          <p:cNvPr id="5" name="Rectangle 4"/>
          <p:cNvSpPr/>
          <p:nvPr/>
        </p:nvSpPr>
        <p:spPr>
          <a:xfrm>
            <a:off x="965929" y="1257801"/>
            <a:ext cx="2164888" cy="584775"/>
          </a:xfrm>
          <a:prstGeom prst="rect">
            <a:avLst/>
          </a:prstGeom>
        </p:spPr>
        <p:txBody>
          <a:bodyPr wrap="none">
            <a:spAutoFit/>
          </a:bodyPr>
          <a:lstStyle/>
          <a:p>
            <a:r>
              <a:rPr lang="en-GB" sz="3200" b="1" u="sng" smtClean="0"/>
              <a:t>Operations </a:t>
            </a:r>
            <a:endParaRPr lang="en-GB" sz="3200" b="1" u="sng" dirty="0"/>
          </a:p>
        </p:txBody>
      </p:sp>
      <p:sp>
        <p:nvSpPr>
          <p:cNvPr id="6" name="Rectangle 5"/>
          <p:cNvSpPr/>
          <p:nvPr/>
        </p:nvSpPr>
        <p:spPr>
          <a:xfrm>
            <a:off x="4882254" y="1307821"/>
            <a:ext cx="3026854" cy="584775"/>
          </a:xfrm>
          <a:prstGeom prst="rect">
            <a:avLst/>
          </a:prstGeom>
        </p:spPr>
        <p:txBody>
          <a:bodyPr wrap="none">
            <a:spAutoFit/>
          </a:bodyPr>
          <a:lstStyle/>
          <a:p>
            <a:r>
              <a:rPr lang="en-GB" sz="3200" b="1" u="sng" dirty="0" smtClean="0"/>
              <a:t>Support Services</a:t>
            </a:r>
            <a:endParaRPr lang="en-GB" sz="3200" b="1" u="sng" dirty="0"/>
          </a:p>
        </p:txBody>
      </p:sp>
      <p:sp>
        <p:nvSpPr>
          <p:cNvPr id="8" name="Rectangle 7"/>
          <p:cNvSpPr/>
          <p:nvPr/>
        </p:nvSpPr>
        <p:spPr>
          <a:xfrm>
            <a:off x="6977864" y="4833524"/>
            <a:ext cx="1545103" cy="369332"/>
          </a:xfrm>
          <a:prstGeom prst="rect">
            <a:avLst/>
          </a:prstGeom>
        </p:spPr>
        <p:txBody>
          <a:bodyPr wrap="none">
            <a:spAutoFit/>
          </a:bodyPr>
          <a:lstStyle/>
          <a:p>
            <a:r>
              <a:rPr lang="en-US" dirty="0" smtClean="0"/>
              <a:t>- </a:t>
            </a:r>
            <a:r>
              <a:rPr lang="en-US" b="1" i="1" dirty="0" smtClean="0">
                <a:solidFill>
                  <a:srgbClr val="7030A0"/>
                </a:solidFill>
              </a:rPr>
              <a:t>Also trustees</a:t>
            </a:r>
            <a:endParaRPr lang="en-GB" b="1" i="1" dirty="0">
              <a:solidFill>
                <a:srgbClr val="7030A0"/>
              </a:solidFill>
            </a:endParaRPr>
          </a:p>
        </p:txBody>
      </p:sp>
    </p:spTree>
    <p:extLst>
      <p:ext uri="{BB962C8B-B14F-4D97-AF65-F5344CB8AC3E}">
        <p14:creationId xmlns:p14="http://schemas.microsoft.com/office/powerpoint/2010/main" val="60129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Finances</a:t>
            </a:r>
            <a:endParaRPr lang="en-GB" dirty="0"/>
          </a:p>
        </p:txBody>
      </p:sp>
      <p:sp>
        <p:nvSpPr>
          <p:cNvPr id="6" name="Content Placeholder 5"/>
          <p:cNvSpPr>
            <a:spLocks noGrp="1"/>
          </p:cNvSpPr>
          <p:nvPr>
            <p:ph idx="1"/>
          </p:nvPr>
        </p:nvSpPr>
        <p:spPr>
          <a:xfrm>
            <a:off x="457200" y="1545314"/>
            <a:ext cx="8229600" cy="3984084"/>
          </a:xfrm>
        </p:spPr>
        <p:txBody>
          <a:bodyPr>
            <a:noAutofit/>
          </a:bodyPr>
          <a:lstStyle/>
          <a:p>
            <a:pPr marL="0" indent="0">
              <a:buNone/>
            </a:pPr>
            <a:r>
              <a:rPr lang="en-US" sz="2000" dirty="0"/>
              <a:t>							</a:t>
            </a:r>
            <a:r>
              <a:rPr lang="en-US" sz="2000" dirty="0"/>
              <a:t>	</a:t>
            </a:r>
            <a:r>
              <a:rPr lang="en-US" sz="2000" dirty="0" smtClean="0"/>
              <a:t>						   	   </a:t>
            </a:r>
            <a:r>
              <a:rPr lang="en-US" sz="2000" b="1" u="sng" dirty="0" smtClean="0"/>
              <a:t>2016</a:t>
            </a:r>
            <a:r>
              <a:rPr lang="en-US" sz="2000" dirty="0"/>
              <a:t>			</a:t>
            </a:r>
            <a:r>
              <a:rPr lang="en-US" sz="2000" dirty="0" smtClean="0"/>
              <a:t>  </a:t>
            </a:r>
            <a:r>
              <a:rPr lang="en-US" sz="2000" b="1" u="sng" dirty="0" smtClean="0"/>
              <a:t>2015</a:t>
            </a:r>
            <a:endParaRPr lang="en-US" sz="2000" u="sng" dirty="0"/>
          </a:p>
          <a:p>
            <a:pPr marL="0" indent="0">
              <a:buNone/>
            </a:pPr>
            <a:r>
              <a:rPr lang="en-US" sz="2000" b="1" dirty="0"/>
              <a:t>TURNOVER 						</a:t>
            </a:r>
            <a:r>
              <a:rPr lang="en-US" sz="2000" b="1" dirty="0" smtClean="0"/>
              <a:t>						£24,978</a:t>
            </a:r>
            <a:r>
              <a:rPr lang="en-US" sz="2000" dirty="0" smtClean="0"/>
              <a:t> </a:t>
            </a:r>
            <a:r>
              <a:rPr lang="en-US" sz="2000" dirty="0"/>
              <a:t>		</a:t>
            </a:r>
            <a:r>
              <a:rPr lang="en-US" sz="2000" dirty="0" smtClean="0"/>
              <a:t>	£</a:t>
            </a:r>
            <a:r>
              <a:rPr lang="en-US" sz="2000" b="1" dirty="0" smtClean="0"/>
              <a:t>14,809</a:t>
            </a:r>
            <a:endParaRPr lang="en-US" sz="2000" dirty="0"/>
          </a:p>
          <a:p>
            <a:pPr marL="0" indent="0">
              <a:buNone/>
            </a:pPr>
            <a:r>
              <a:rPr lang="en-US" sz="2000" dirty="0"/>
              <a:t>Administrative expenses 			         </a:t>
            </a:r>
            <a:r>
              <a:rPr lang="en-US" sz="2000" dirty="0" smtClean="0"/>
              <a:t>		 		£</a:t>
            </a:r>
            <a:r>
              <a:rPr lang="en-US" sz="2000" b="1" dirty="0" smtClean="0"/>
              <a:t>19,349</a:t>
            </a:r>
            <a:r>
              <a:rPr lang="en-US" sz="2000" dirty="0"/>
              <a:t>		 </a:t>
            </a:r>
            <a:r>
              <a:rPr lang="en-US" sz="2000" dirty="0" smtClean="0"/>
              <a:t>	£</a:t>
            </a:r>
            <a:r>
              <a:rPr lang="en-US" sz="2000" b="1" dirty="0" smtClean="0"/>
              <a:t>17,774</a:t>
            </a:r>
            <a:endParaRPr lang="en-US" sz="2000" dirty="0"/>
          </a:p>
          <a:p>
            <a:pPr marL="0" indent="0">
              <a:buNone/>
            </a:pPr>
            <a:r>
              <a:rPr lang="en-US" sz="2000" dirty="0"/>
              <a:t>						         </a:t>
            </a:r>
            <a:endParaRPr lang="en-US" sz="2000" dirty="0" smtClean="0"/>
          </a:p>
          <a:p>
            <a:pPr marL="0" indent="0">
              <a:buNone/>
            </a:pPr>
            <a:r>
              <a:rPr lang="en-US" sz="2000" b="1" dirty="0" smtClean="0"/>
              <a:t>OPERATING </a:t>
            </a:r>
            <a:r>
              <a:rPr lang="en-US" sz="2000" b="1" dirty="0"/>
              <a:t>(DEFICIT)/SURPLUS 	    </a:t>
            </a:r>
            <a:r>
              <a:rPr lang="en-US" sz="2000" b="1" dirty="0"/>
              <a:t>	</a:t>
            </a:r>
            <a:r>
              <a:rPr lang="en-US" sz="2000" b="1" dirty="0" smtClean="0"/>
              <a:t>				£  5,629</a:t>
            </a:r>
            <a:r>
              <a:rPr lang="en-US" sz="2000" dirty="0"/>
              <a:t>	 		</a:t>
            </a:r>
            <a:r>
              <a:rPr lang="en-US" sz="2000" dirty="0" smtClean="0"/>
              <a:t>£ </a:t>
            </a:r>
            <a:r>
              <a:rPr lang="en-US" sz="2000" b="1" dirty="0" smtClean="0"/>
              <a:t>(</a:t>
            </a:r>
            <a:r>
              <a:rPr lang="en-US" sz="2000" b="1" dirty="0"/>
              <a:t>2,965)</a:t>
            </a:r>
            <a:endParaRPr lang="en-US" sz="2000" dirty="0"/>
          </a:p>
          <a:p>
            <a:pPr marL="0" indent="0">
              <a:buNone/>
            </a:pPr>
            <a:endParaRPr lang="en-US" sz="2000" b="1" dirty="0" smtClean="0"/>
          </a:p>
          <a:p>
            <a:pPr marL="0" indent="0">
              <a:buNone/>
            </a:pPr>
            <a:r>
              <a:rPr lang="en-US" sz="2000" b="1" dirty="0" smtClean="0"/>
              <a:t>CASH RESERVES:</a:t>
            </a:r>
          </a:p>
          <a:p>
            <a:pPr marL="0" indent="0">
              <a:buNone/>
            </a:pPr>
            <a:r>
              <a:rPr lang="en-US" sz="2000" b="1" dirty="0" smtClean="0"/>
              <a:t>Balance brought forward</a:t>
            </a:r>
            <a:r>
              <a:rPr lang="en-US" sz="2000" b="1" dirty="0"/>
              <a:t>		  	    </a:t>
            </a:r>
            <a:r>
              <a:rPr lang="en-US" sz="2000" b="1" dirty="0" smtClean="0"/>
              <a:t>					£  5,130</a:t>
            </a:r>
            <a:r>
              <a:rPr lang="en-US" sz="2000" b="1" dirty="0"/>
              <a:t>			  </a:t>
            </a:r>
            <a:r>
              <a:rPr lang="en-US" sz="2000" b="1" dirty="0" smtClean="0"/>
              <a:t>£  8,095</a:t>
            </a:r>
            <a:endParaRPr lang="en-US" sz="2000" dirty="0"/>
          </a:p>
          <a:p>
            <a:pPr marL="0" indent="0">
              <a:buNone/>
            </a:pPr>
            <a:r>
              <a:rPr lang="en-US" sz="2000" b="1" dirty="0" smtClean="0"/>
              <a:t>Cash in Hand</a:t>
            </a:r>
            <a:r>
              <a:rPr lang="en-US" sz="2000" b="1" dirty="0"/>
              <a:t>				         </a:t>
            </a:r>
            <a:r>
              <a:rPr lang="en-US" sz="2000" b="1" dirty="0" smtClean="0"/>
              <a:t>							£        43</a:t>
            </a:r>
            <a:r>
              <a:rPr lang="en-US" sz="2000" b="1" dirty="0"/>
              <a:t>			       </a:t>
            </a:r>
            <a:r>
              <a:rPr lang="en-US" sz="2000" b="1" dirty="0" smtClean="0"/>
              <a:t>     43</a:t>
            </a:r>
            <a:endParaRPr lang="en-US" sz="2000" dirty="0"/>
          </a:p>
          <a:p>
            <a:pPr marL="0" indent="0">
              <a:buNone/>
            </a:pPr>
            <a:r>
              <a:rPr lang="en-US" sz="2000" b="1" dirty="0"/>
              <a:t>TOTAL BALANCE BROUGHT FORWARD		     </a:t>
            </a:r>
            <a:r>
              <a:rPr lang="en-US" sz="2000" b="1" dirty="0" smtClean="0"/>
              <a:t>		£  5,173</a:t>
            </a:r>
            <a:r>
              <a:rPr lang="en-US" sz="2000" b="1" dirty="0"/>
              <a:t>						</a:t>
            </a:r>
            <a:endParaRPr lang="en-US" sz="2000" dirty="0"/>
          </a:p>
          <a:p>
            <a:pPr marL="0" indent="0">
              <a:lnSpc>
                <a:spcPct val="150000"/>
              </a:lnSpc>
              <a:buNone/>
            </a:pPr>
            <a:r>
              <a:rPr lang="en-US" sz="2000" b="1" dirty="0"/>
              <a:t>BALANCE CARRIED FORWARD			  </a:t>
            </a:r>
            <a:r>
              <a:rPr lang="en-US" sz="2000" b="1" dirty="0" smtClean="0"/>
              <a:t>			£10,802</a:t>
            </a:r>
            <a:r>
              <a:rPr lang="en-US" sz="2000" b="1" dirty="0"/>
              <a:t>			   </a:t>
            </a:r>
            <a:r>
              <a:rPr lang="en-US" sz="2000" b="1" dirty="0" smtClean="0"/>
              <a:t>£ 5,173</a:t>
            </a:r>
            <a:r>
              <a:rPr lang="en-US" sz="2000" b="1" dirty="0"/>
              <a:t>		</a:t>
            </a:r>
            <a:r>
              <a:rPr lang="en-US" sz="2000" dirty="0"/>
              <a:t> </a:t>
            </a:r>
            <a:endParaRPr lang="en-GB" sz="2000" dirty="0"/>
          </a:p>
        </p:txBody>
      </p:sp>
      <p:cxnSp>
        <p:nvCxnSpPr>
          <p:cNvPr id="8" name="Straight Connector 7"/>
          <p:cNvCxnSpPr/>
          <p:nvPr/>
        </p:nvCxnSpPr>
        <p:spPr>
          <a:xfrm>
            <a:off x="5699051" y="2955851"/>
            <a:ext cx="8506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488866" y="2959396"/>
            <a:ext cx="8506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723861" y="4894520"/>
            <a:ext cx="8506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27406" y="5344630"/>
            <a:ext cx="8506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538484" y="5348175"/>
            <a:ext cx="85060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3329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457200" y="1417638"/>
            <a:ext cx="4901609" cy="4281880"/>
          </a:xfrm>
        </p:spPr>
        <p:txBody>
          <a:bodyPr>
            <a:normAutofit/>
          </a:bodyPr>
          <a:lstStyle/>
          <a:p>
            <a:r>
              <a:rPr lang="en-GB" dirty="0" smtClean="0"/>
              <a:t>Only organisation dedicated to Christian Workplace Groups with an outward facing focus</a:t>
            </a:r>
          </a:p>
          <a:p>
            <a:r>
              <a:rPr lang="en-GB" dirty="0" smtClean="0"/>
              <a:t>Dedicated, skilled and passionate team</a:t>
            </a:r>
          </a:p>
          <a:p>
            <a:r>
              <a:rPr lang="en-GB" dirty="0" smtClean="0"/>
              <a:t>400 CWGS, 48 CPSGs</a:t>
            </a:r>
          </a:p>
          <a:p>
            <a:r>
              <a:rPr lang="en-GB" dirty="0" smtClean="0"/>
              <a:t>Exciting VISION, STRATEGY and plan of ACTION</a:t>
            </a:r>
          </a:p>
        </p:txBody>
      </p:sp>
      <p:sp>
        <p:nvSpPr>
          <p:cNvPr id="4" name="AutoShape 4" descr="mage result for christians at work"/>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4" name="Picture 8" descr="mage result for christians at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929" y="1924135"/>
            <a:ext cx="3261537" cy="323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12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Will you join us and </a:t>
            </a:r>
            <a:r>
              <a:rPr lang="is-IS" dirty="0" smtClean="0"/>
              <a:t>….</a:t>
            </a:r>
            <a:endParaRPr lang="en-GB" dirty="0"/>
          </a:p>
        </p:txBody>
      </p:sp>
      <p:pic>
        <p:nvPicPr>
          <p:cNvPr id="2050" name="Picture 2" descr="mage result for fire of lo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54642"/>
            <a:ext cx="9144001" cy="452370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00287" y="1409234"/>
            <a:ext cx="7990820" cy="1976816"/>
          </a:xfrm>
          <a:prstGeom prst="roundRect">
            <a:avLst/>
          </a:prstGeom>
          <a:solidFill>
            <a:schemeClr val="bg1">
              <a:alpha val="76000"/>
            </a:schemeClr>
          </a:solidFill>
          <a:ln>
            <a:noFill/>
          </a:ln>
          <a:effectLst>
            <a:outerShdw blurRad="40000" dist="23000" dir="5400000" rotWithShape="0">
              <a:srgbClr val="000000">
                <a:alpha val="35000"/>
              </a:srgbClr>
            </a:outerShdw>
            <a:softEdge rad="139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792576" y="1520479"/>
            <a:ext cx="7601376" cy="1754326"/>
          </a:xfrm>
          <a:prstGeom prst="rect">
            <a:avLst/>
          </a:prstGeom>
          <a:noFill/>
        </p:spPr>
        <p:txBody>
          <a:bodyPr wrap="none" lIns="91440" tIns="45720" rIns="91440" bIns="45720">
            <a:spAutoFit/>
          </a:bodyPr>
          <a:lstStyle/>
          <a:p>
            <a:r>
              <a:rPr lang="en-US" sz="5400" b="1" dirty="0">
                <a:ln w="6600">
                  <a:solidFill>
                    <a:schemeClr val="accent2"/>
                  </a:solidFill>
                  <a:prstDash val="solid"/>
                </a:ln>
                <a:solidFill>
                  <a:srgbClr val="FFFFFF"/>
                </a:solidFill>
                <a:effectLst>
                  <a:outerShdw dist="38100" dir="2700000" algn="tl" rotWithShape="0">
                    <a:schemeClr val="accent2"/>
                  </a:outerShdw>
                </a:effectLst>
                <a:latin typeface="Arial Black" charset="0"/>
                <a:ea typeface="Arial Black" charset="0"/>
                <a:cs typeface="Arial Black" charset="0"/>
              </a:rPr>
              <a:t>Catch the fire </a:t>
            </a:r>
            <a:r>
              <a:rPr lang="is-IS" sz="5400" b="1" dirty="0">
                <a:ln w="6600">
                  <a:solidFill>
                    <a:schemeClr val="accent2"/>
                  </a:solidFill>
                  <a:prstDash val="solid"/>
                </a:ln>
                <a:solidFill>
                  <a:srgbClr val="FFFFFF"/>
                </a:solidFill>
                <a:effectLst>
                  <a:outerShdw dist="38100" dir="2700000" algn="tl" rotWithShape="0">
                    <a:schemeClr val="accent2"/>
                  </a:outerShdw>
                </a:effectLst>
                <a:latin typeface="Arial Black" charset="0"/>
                <a:ea typeface="Arial Black" charset="0"/>
                <a:cs typeface="Arial Black" charset="0"/>
              </a:rPr>
              <a:t>…</a:t>
            </a:r>
          </a:p>
          <a:p>
            <a:r>
              <a:rPr lang="is-IS" sz="5400" b="1" dirty="0" smtClean="0">
                <a:ln w="6600">
                  <a:solidFill>
                    <a:schemeClr val="accent2"/>
                  </a:solidFill>
                  <a:prstDash val="solid"/>
                </a:ln>
                <a:solidFill>
                  <a:srgbClr val="FFFFFF"/>
                </a:solidFill>
                <a:effectLst>
                  <a:outerShdw dist="38100" dir="2700000" algn="tl" rotWithShape="0">
                    <a:schemeClr val="accent2"/>
                  </a:outerShdw>
                </a:effectLst>
                <a:latin typeface="Arial Black" charset="0"/>
                <a:ea typeface="Arial Black" charset="0"/>
                <a:cs typeface="Arial Black" charset="0"/>
              </a:rPr>
              <a:t>			Carry </a:t>
            </a:r>
            <a:r>
              <a:rPr lang="is-IS" sz="5400" b="1" dirty="0">
                <a:ln w="6600">
                  <a:solidFill>
                    <a:schemeClr val="accent2"/>
                  </a:solidFill>
                  <a:prstDash val="solid"/>
                </a:ln>
                <a:solidFill>
                  <a:srgbClr val="FFFFFF"/>
                </a:solidFill>
                <a:effectLst>
                  <a:outerShdw dist="38100" dir="2700000" algn="tl" rotWithShape="0">
                    <a:schemeClr val="accent2"/>
                  </a:outerShdw>
                </a:effectLst>
                <a:latin typeface="Arial Black" charset="0"/>
                <a:ea typeface="Arial Black" charset="0"/>
                <a:cs typeface="Arial Black" charset="0"/>
              </a:rPr>
              <a:t>the vision</a:t>
            </a:r>
            <a:endParaRPr lang="en-US" sz="5400" b="1" dirty="0">
              <a:ln w="6600">
                <a:solidFill>
                  <a:schemeClr val="accent2"/>
                </a:solidFill>
                <a:prstDash val="solid"/>
              </a:ln>
              <a:solidFill>
                <a:srgbClr val="FFFFFF"/>
              </a:solidFill>
              <a:effectLst>
                <a:outerShdw dist="38100" dir="2700000" algn="tl" rotWithShape="0">
                  <a:schemeClr val="accent2"/>
                </a:outerShdw>
              </a:effectLst>
              <a:latin typeface="Arial Black" charset="0"/>
              <a:ea typeface="Arial Black" charset="0"/>
              <a:cs typeface="Arial Black" charset="0"/>
            </a:endParaRPr>
          </a:p>
        </p:txBody>
      </p:sp>
    </p:spTree>
    <p:extLst>
      <p:ext uri="{BB962C8B-B14F-4D97-AF65-F5344CB8AC3E}">
        <p14:creationId xmlns:p14="http://schemas.microsoft.com/office/powerpoint/2010/main" val="2103852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TotalTime>
  <Words>1139</Words>
  <Application>Microsoft Macintosh PowerPoint</Application>
  <PresentationFormat>On-screen Show (4:3)</PresentationFormat>
  <Paragraphs>75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 Black</vt:lpstr>
      <vt:lpstr>Calibri</vt:lpstr>
      <vt:lpstr>Arial</vt:lpstr>
      <vt:lpstr>Office Theme</vt:lpstr>
      <vt:lpstr>Championing Christian Workplace Groups</vt:lpstr>
      <vt:lpstr>The Challenge</vt:lpstr>
      <vt:lpstr>Transform Work Response</vt:lpstr>
      <vt:lpstr>Transform Work Team</vt:lpstr>
      <vt:lpstr>Finances</vt:lpstr>
      <vt:lpstr>Conclusion</vt:lpstr>
      <vt:lpstr>Will you join us and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Coveney</dc:creator>
  <cp:lastModifiedBy>Michael Coveney</cp:lastModifiedBy>
  <cp:revision>57</cp:revision>
  <dcterms:created xsi:type="dcterms:W3CDTF">2015-08-18T07:19:33Z</dcterms:created>
  <dcterms:modified xsi:type="dcterms:W3CDTF">2016-10-15T08:25:59Z</dcterms:modified>
</cp:coreProperties>
</file>